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AC9540-ED37-4391-BD89-79BFD7C7F59A}" type="datetimeFigureOut">
              <a:rPr lang="en-US" smtClean="0"/>
              <a:pPr/>
              <a:t>11/26/2009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54A9FC-4E92-4D1A-B79A-1B966253DB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54A9FC-4E92-4D1A-B79A-1B966253DB0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16" name="Slide Number Placeholder 15"/>
          <p:cNvSpPr>
            <a:spLocks noGrp="1"/>
          </p:cNvSpPr>
          <p:nvPr>
            <p:ph type="sldNum" sz="quarter" idx="11"/>
          </p:nvPr>
        </p:nvSpPr>
        <p:spPr/>
        <p:txBody>
          <a:bodyPr/>
          <a:lstStyle/>
          <a:p>
            <a:fld id="{BBF22015-7AF5-42FF-856E-88AB9D5A57DF}" type="slidenum">
              <a:rPr lang="en-NZ" smtClean="0"/>
              <a:pPr/>
              <a:t>‹#›</a:t>
            </a:fld>
            <a:endParaRPr lang="en-NZ"/>
          </a:p>
        </p:txBody>
      </p:sp>
      <p:sp>
        <p:nvSpPr>
          <p:cNvPr id="17" name="Footer Placeholder 16"/>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BF22015-7AF5-42FF-856E-88AB9D5A57D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BF22015-7AF5-42FF-856E-88AB9D5A57D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3D79572-CDF6-49A8-9B32-97057B2CB7AB}" type="datetimeFigureOut">
              <a:rPr lang="en-US" smtClean="0"/>
              <a:pPr/>
              <a:t>11/26/2009</a:t>
            </a:fld>
            <a:endParaRPr lang="en-NZ"/>
          </a:p>
        </p:txBody>
      </p:sp>
      <p:sp>
        <p:nvSpPr>
          <p:cNvPr id="15" name="Slide Number Placeholder 14"/>
          <p:cNvSpPr>
            <a:spLocks noGrp="1"/>
          </p:cNvSpPr>
          <p:nvPr>
            <p:ph type="sldNum" sz="quarter" idx="15"/>
          </p:nvPr>
        </p:nvSpPr>
        <p:spPr/>
        <p:txBody>
          <a:bodyPr/>
          <a:lstStyle>
            <a:lvl1pPr algn="ctr">
              <a:defRPr/>
            </a:lvl1pPr>
          </a:lstStyle>
          <a:p>
            <a:fld id="{BBF22015-7AF5-42FF-856E-88AB9D5A57DF}" type="slidenum">
              <a:rPr lang="en-NZ" smtClean="0"/>
              <a:pPr/>
              <a:t>‹#›</a:t>
            </a:fld>
            <a:endParaRPr lang="en-NZ"/>
          </a:p>
        </p:txBody>
      </p:sp>
      <p:sp>
        <p:nvSpPr>
          <p:cNvPr id="16" name="Footer Placeholder 15"/>
          <p:cNvSpPr>
            <a:spLocks noGrp="1"/>
          </p:cNvSpPr>
          <p:nvPr>
            <p:ph type="ftr" sz="quarter" idx="16"/>
          </p:nvPr>
        </p:nvSpPr>
        <p:spPr/>
        <p:txBody>
          <a:bodyPr/>
          <a:lstStyle/>
          <a:p>
            <a:endParaRPr lang="en-NZ"/>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BF22015-7AF5-42FF-856E-88AB9D5A57DF}" type="slidenum">
              <a:rPr lang="en-NZ" smtClean="0"/>
              <a:pPr/>
              <a:t>‹#›</a:t>
            </a:fld>
            <a:endParaRPr lang="en-NZ"/>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BF22015-7AF5-42FF-856E-88AB9D5A57DF}"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BF22015-7AF5-42FF-856E-88AB9D5A57DF}" type="slidenum">
              <a:rPr lang="en-NZ" smtClean="0"/>
              <a:pPr/>
              <a:t>‹#›</a:t>
            </a:fld>
            <a:endParaRPr lang="en-NZ"/>
          </a:p>
        </p:txBody>
      </p:sp>
      <p:sp>
        <p:nvSpPr>
          <p:cNvPr id="8" name="Footer Placeholder 7"/>
          <p:cNvSpPr>
            <a:spLocks noGrp="1"/>
          </p:cNvSpPr>
          <p:nvPr>
            <p:ph type="ftr" sz="quarter" idx="11"/>
          </p:nvPr>
        </p:nvSpPr>
        <p:spPr/>
        <p:txBody>
          <a:bodyPr/>
          <a:lstStyle/>
          <a:p>
            <a:endParaRPr lang="en-NZ"/>
          </a:p>
        </p:txBody>
      </p:sp>
      <p:sp>
        <p:nvSpPr>
          <p:cNvPr id="7" name="Date Placeholder 6"/>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BF22015-7AF5-42FF-856E-88AB9D5A57DF}"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BF22015-7AF5-42FF-856E-88AB9D5A57D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3D79572-CDF6-49A8-9B32-97057B2CB7AB}" type="datetimeFigureOut">
              <a:rPr lang="en-US" smtClean="0"/>
              <a:pPr/>
              <a:t>11/26/2009</a:t>
            </a:fld>
            <a:endParaRPr lang="en-NZ"/>
          </a:p>
        </p:txBody>
      </p:sp>
      <p:sp>
        <p:nvSpPr>
          <p:cNvPr id="9" name="Slide Number Placeholder 8"/>
          <p:cNvSpPr>
            <a:spLocks noGrp="1"/>
          </p:cNvSpPr>
          <p:nvPr>
            <p:ph type="sldNum" sz="quarter" idx="15"/>
          </p:nvPr>
        </p:nvSpPr>
        <p:spPr/>
        <p:txBody>
          <a:bodyPr/>
          <a:lstStyle/>
          <a:p>
            <a:fld id="{BBF22015-7AF5-42FF-856E-88AB9D5A57DF}" type="slidenum">
              <a:rPr lang="en-NZ" smtClean="0"/>
              <a:pPr/>
              <a:t>‹#›</a:t>
            </a:fld>
            <a:endParaRPr lang="en-NZ"/>
          </a:p>
        </p:txBody>
      </p:sp>
      <p:sp>
        <p:nvSpPr>
          <p:cNvPr id="10" name="Footer Placeholder 9"/>
          <p:cNvSpPr>
            <a:spLocks noGrp="1"/>
          </p:cNvSpPr>
          <p:nvPr>
            <p:ph type="ftr" sz="quarter" idx="16"/>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3D79572-CDF6-49A8-9B32-97057B2CB7AB}" type="datetimeFigureOut">
              <a:rPr lang="en-US" smtClean="0"/>
              <a:pPr/>
              <a:t>11/26/2009</a:t>
            </a:fld>
            <a:endParaRPr lang="en-NZ"/>
          </a:p>
        </p:txBody>
      </p:sp>
      <p:sp>
        <p:nvSpPr>
          <p:cNvPr id="9" name="Slide Number Placeholder 8"/>
          <p:cNvSpPr>
            <a:spLocks noGrp="1"/>
          </p:cNvSpPr>
          <p:nvPr>
            <p:ph type="sldNum" sz="quarter" idx="11"/>
          </p:nvPr>
        </p:nvSpPr>
        <p:spPr/>
        <p:txBody>
          <a:bodyPr/>
          <a:lstStyle/>
          <a:p>
            <a:fld id="{BBF22015-7AF5-42FF-856E-88AB9D5A57DF}" type="slidenum">
              <a:rPr lang="en-NZ" smtClean="0"/>
              <a:pPr/>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3D79572-CDF6-49A8-9B32-97057B2CB7AB}" type="datetimeFigureOut">
              <a:rPr lang="en-US" smtClean="0"/>
              <a:pPr/>
              <a:t>11/26/2009</a:t>
            </a:fld>
            <a:endParaRPr lang="en-NZ"/>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NZ"/>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BF22015-7AF5-42FF-856E-88AB9D5A57DF}" type="slidenum">
              <a:rPr lang="en-NZ" smtClean="0"/>
              <a:pPr/>
              <a:t>‹#›</a:t>
            </a:fld>
            <a:endParaRPr lang="en-NZ"/>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4/4b/Polynesian_Migration.svg"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en.wikipedia.org/wiki/File:Polynesian_Migration.sv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hickerphoto.com/maori-carving-picture-16896-pictures.htm" TargetMode="Externa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NZ"/>
          </a:p>
        </p:txBody>
      </p:sp>
      <p:sp>
        <p:nvSpPr>
          <p:cNvPr id="2" name="Title 1"/>
          <p:cNvSpPr>
            <a:spLocks noGrp="1"/>
          </p:cNvSpPr>
          <p:nvPr>
            <p:ph type="ctrTitle"/>
          </p:nvPr>
        </p:nvSpPr>
        <p:spPr>
          <a:xfrm>
            <a:off x="357158" y="0"/>
            <a:ext cx="8305800" cy="1571612"/>
          </a:xfrm>
        </p:spPr>
        <p:txBody>
          <a:bodyPr/>
          <a:lstStyle/>
          <a:p>
            <a:r>
              <a:rPr lang="en-NZ" b="1" dirty="0"/>
              <a:t>Where did Maori come from?</a:t>
            </a:r>
            <a:endParaRPr lang="en-NZ" dirty="0"/>
          </a:p>
        </p:txBody>
      </p:sp>
      <p:sp>
        <p:nvSpPr>
          <p:cNvPr id="58370" name="Rectangle 2"/>
          <p:cNvSpPr>
            <a:spLocks noChangeArrowheads="1"/>
          </p:cNvSpPr>
          <p:nvPr/>
        </p:nvSpPr>
        <p:spPr bwMode="auto">
          <a:xfrm>
            <a:off x="0" y="0"/>
            <a:ext cx="417195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75" name="Picture 7" descr="http://www.flagfocus.info/worldflags-large/flag-NewZealand-MaoriUno-lg.gif"/>
          <p:cNvPicPr>
            <a:picLocks noChangeAspect="1" noChangeArrowheads="1"/>
          </p:cNvPicPr>
          <p:nvPr/>
        </p:nvPicPr>
        <p:blipFill>
          <a:blip r:embed="rId2" cstate="print"/>
          <a:srcRect/>
          <a:stretch>
            <a:fillRect/>
          </a:stretch>
        </p:blipFill>
        <p:spPr bwMode="auto">
          <a:xfrm>
            <a:off x="214282" y="1500174"/>
            <a:ext cx="8715436" cy="515304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b="1" dirty="0" smtClean="0"/>
              <a:t>Most </a:t>
            </a:r>
            <a:r>
              <a:rPr lang="en-NZ" b="1" dirty="0"/>
              <a:t>people know that Maori come from Hawaiki, but no one knows where Hawaiki is. </a:t>
            </a:r>
            <a:endParaRPr lang="en-NZ" dirty="0"/>
          </a:p>
        </p:txBody>
      </p:sp>
      <p:sp>
        <p:nvSpPr>
          <p:cNvPr id="2" name="Title 1"/>
          <p:cNvSpPr>
            <a:spLocks noGrp="1"/>
          </p:cNvSpPr>
          <p:nvPr>
            <p:ph type="title"/>
          </p:nvPr>
        </p:nvSpPr>
        <p:spPr/>
        <p:txBody>
          <a:bodyPr/>
          <a:lstStyle/>
          <a:p>
            <a:r>
              <a:rPr lang="en-NZ" b="1" dirty="0" smtClean="0"/>
              <a:t>Problem Statement:</a:t>
            </a:r>
            <a:endParaRPr lang="en-NZ" dirty="0"/>
          </a:p>
        </p:txBody>
      </p:sp>
      <p:pic>
        <p:nvPicPr>
          <p:cNvPr id="9217" name="Picture 1" descr="Maori Bone carving "/>
          <p:cNvPicPr>
            <a:picLocks noChangeAspect="1" noChangeArrowheads="1"/>
          </p:cNvPicPr>
          <p:nvPr/>
        </p:nvPicPr>
        <p:blipFill>
          <a:blip r:embed="rId2" cstate="print"/>
          <a:srcRect/>
          <a:stretch>
            <a:fillRect/>
          </a:stretch>
        </p:blipFill>
        <p:spPr bwMode="auto">
          <a:xfrm>
            <a:off x="5929322" y="2786058"/>
            <a:ext cx="2857500" cy="3810000"/>
          </a:xfrm>
          <a:prstGeom prst="rect">
            <a:avLst/>
          </a:prstGeom>
          <a:noFill/>
        </p:spPr>
      </p:pic>
      <p:pic>
        <p:nvPicPr>
          <p:cNvPr id="6" name="Picture 2" descr="http://www.janesoceania.com/newzealand_postcards/MaoriKingNewZealandPhoto1895tawaiho.jpg"/>
          <p:cNvPicPr>
            <a:picLocks noChangeAspect="1" noChangeArrowheads="1"/>
          </p:cNvPicPr>
          <p:nvPr/>
        </p:nvPicPr>
        <p:blipFill>
          <a:blip r:embed="rId3" cstate="print"/>
          <a:srcRect/>
          <a:stretch>
            <a:fillRect/>
          </a:stretch>
        </p:blipFill>
        <p:spPr bwMode="auto">
          <a:xfrm>
            <a:off x="2786050" y="3000372"/>
            <a:ext cx="3305175" cy="342902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Adele </a:t>
            </a:r>
            <a:r>
              <a:rPr lang="en-NZ" dirty="0"/>
              <a:t>Whyte is a micro-biologist who investigated DNA to help track where Maori came from.  She found that Maori DNA is closely linked to people from Asia, especially Taiwan and China.  She says what they probably originally came from China and went on a long journey.</a:t>
            </a:r>
          </a:p>
          <a:p>
            <a:endParaRPr lang="en-NZ" dirty="0"/>
          </a:p>
        </p:txBody>
      </p:sp>
      <p:sp>
        <p:nvSpPr>
          <p:cNvPr id="2" name="Title 1"/>
          <p:cNvSpPr>
            <a:spLocks noGrp="1"/>
          </p:cNvSpPr>
          <p:nvPr>
            <p:ph type="title"/>
          </p:nvPr>
        </p:nvSpPr>
        <p:spPr/>
        <p:txBody>
          <a:bodyPr>
            <a:normAutofit fontScale="90000"/>
          </a:bodyPr>
          <a:lstStyle/>
          <a:p>
            <a:r>
              <a:rPr lang="en-NZ" b="1" dirty="0" smtClean="0"/>
              <a:t>Theories of where Maori came from:</a:t>
            </a:r>
            <a:endParaRPr lang="en-NZ" dirty="0"/>
          </a:p>
        </p:txBody>
      </p:sp>
      <p:pic>
        <p:nvPicPr>
          <p:cNvPr id="56322" name="Picture 2" descr="http://www.hawaiiandiscovery.com/images/MaoriClubC143.jpg"/>
          <p:cNvPicPr>
            <a:picLocks noChangeAspect="1" noChangeArrowheads="1"/>
          </p:cNvPicPr>
          <p:nvPr/>
        </p:nvPicPr>
        <p:blipFill>
          <a:blip r:embed="rId3" cstate="print"/>
          <a:srcRect/>
          <a:stretch>
            <a:fillRect/>
          </a:stretch>
        </p:blipFill>
        <p:spPr bwMode="auto">
          <a:xfrm>
            <a:off x="5643570" y="3714752"/>
            <a:ext cx="3019425" cy="258127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357166"/>
            <a:ext cx="8229600" cy="1785950"/>
          </a:xfrm>
        </p:spPr>
        <p:txBody>
          <a:bodyPr/>
          <a:lstStyle/>
          <a:p>
            <a:r>
              <a:rPr lang="en-NZ" dirty="0"/>
              <a:t>They started off in China and then went to Taiwan, then to the Philippines, Indonesia, Melanesia, Fiji then on to the Marquesas, Tahiti then the Cook Islands and finally New Zealand</a:t>
            </a:r>
            <a:r>
              <a:rPr lang="en-NZ" dirty="0" smtClean="0"/>
              <a:t>.</a:t>
            </a:r>
            <a:endParaRPr lang="en-NZ" dirty="0"/>
          </a:p>
          <a:p>
            <a:endParaRPr lang="en-NZ" dirty="0"/>
          </a:p>
        </p:txBody>
      </p:sp>
      <p:pic>
        <p:nvPicPr>
          <p:cNvPr id="6146" name="Picture 2" descr="File:Polynesian Migration.svg">
            <a:hlinkClick r:id="rId2"/>
          </p:cNvPr>
          <p:cNvPicPr>
            <a:picLocks noChangeAspect="1" noChangeArrowheads="1"/>
          </p:cNvPicPr>
          <p:nvPr/>
        </p:nvPicPr>
        <p:blipFill>
          <a:blip r:embed="rId3"/>
          <a:srcRect/>
          <a:stretch>
            <a:fillRect/>
          </a:stretch>
        </p:blipFill>
        <p:spPr bwMode="auto">
          <a:xfrm>
            <a:off x="2663825" y="-11109325"/>
            <a:ext cx="2571750" cy="2000250"/>
          </a:xfrm>
          <a:prstGeom prst="rect">
            <a:avLst/>
          </a:prstGeom>
          <a:noFill/>
        </p:spPr>
      </p:pic>
      <p:pic>
        <p:nvPicPr>
          <p:cNvPr id="6148" name="Picture 4" descr="File:Polynesian Migration.svg">
            <a:hlinkClick r:id="rId2"/>
          </p:cNvPr>
          <p:cNvPicPr>
            <a:picLocks noChangeAspect="1" noChangeArrowheads="1"/>
          </p:cNvPicPr>
          <p:nvPr/>
        </p:nvPicPr>
        <p:blipFill>
          <a:blip r:embed="rId3"/>
          <a:srcRect/>
          <a:stretch>
            <a:fillRect/>
          </a:stretch>
        </p:blipFill>
        <p:spPr bwMode="auto">
          <a:xfrm>
            <a:off x="2663825" y="-11109325"/>
            <a:ext cx="2571750" cy="2000250"/>
          </a:xfrm>
          <a:prstGeom prst="rect">
            <a:avLst/>
          </a:prstGeom>
          <a:noFill/>
        </p:spPr>
      </p:pic>
      <p:pic>
        <p:nvPicPr>
          <p:cNvPr id="6150" name="Picture 6" descr="File:Polynesian Migration.svg">
            <a:hlinkClick r:id="rId2"/>
          </p:cNvPr>
          <p:cNvPicPr>
            <a:picLocks noChangeAspect="1" noChangeArrowheads="1"/>
          </p:cNvPicPr>
          <p:nvPr/>
        </p:nvPicPr>
        <p:blipFill>
          <a:blip r:embed="rId3"/>
          <a:srcRect/>
          <a:stretch>
            <a:fillRect/>
          </a:stretch>
        </p:blipFill>
        <p:spPr bwMode="auto">
          <a:xfrm>
            <a:off x="2663825" y="-11109325"/>
            <a:ext cx="2571750" cy="2000250"/>
          </a:xfrm>
          <a:prstGeom prst="rect">
            <a:avLst/>
          </a:prstGeom>
          <a:noFill/>
        </p:spPr>
      </p:pic>
      <p:pic>
        <p:nvPicPr>
          <p:cNvPr id="6154" name="Picture 10" descr="File:Polynesian Migration.svg">
            <a:hlinkClick r:id="rId2"/>
          </p:cNvPr>
          <p:cNvPicPr>
            <a:picLocks noChangeAspect="1" noChangeArrowheads="1"/>
          </p:cNvPicPr>
          <p:nvPr/>
        </p:nvPicPr>
        <p:blipFill>
          <a:blip r:embed="rId3"/>
          <a:srcRect/>
          <a:stretch>
            <a:fillRect/>
          </a:stretch>
        </p:blipFill>
        <p:spPr bwMode="auto">
          <a:xfrm>
            <a:off x="2663825" y="-11109325"/>
            <a:ext cx="2571750" cy="2000250"/>
          </a:xfrm>
          <a:prstGeom prst="rect">
            <a:avLst/>
          </a:prstGeom>
          <a:noFill/>
        </p:spPr>
      </p:pic>
      <p:pic>
        <p:nvPicPr>
          <p:cNvPr id="6156" name="Picture 12" descr="http://upload.wikimedia.org/wikipedia/commons/thumb/4/4b/Polynesian_Migration.svg/300px-Polynesian_Migration.svg.png">
            <a:hlinkClick r:id="rId4"/>
          </p:cNvPr>
          <p:cNvPicPr>
            <a:picLocks noChangeAspect="1" noChangeArrowheads="1"/>
          </p:cNvPicPr>
          <p:nvPr/>
        </p:nvPicPr>
        <p:blipFill>
          <a:blip r:embed="rId5"/>
          <a:srcRect/>
          <a:stretch>
            <a:fillRect/>
          </a:stretch>
        </p:blipFill>
        <p:spPr bwMode="auto">
          <a:xfrm>
            <a:off x="1714480" y="1785926"/>
            <a:ext cx="6000792" cy="466061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1571636"/>
          </a:xfrm>
        </p:spPr>
        <p:txBody>
          <a:bodyPr/>
          <a:lstStyle/>
          <a:p>
            <a:r>
              <a:rPr lang="en-NZ" dirty="0"/>
              <a:t>Before this people thought that </a:t>
            </a:r>
            <a:r>
              <a:rPr lang="en-NZ" dirty="0" err="1"/>
              <a:t>Haiwaiki</a:t>
            </a:r>
            <a:r>
              <a:rPr lang="en-NZ" dirty="0"/>
              <a:t> might have been Hawaii or near Hawaii or somewhere in the Pacific Ocean.</a:t>
            </a:r>
            <a:r>
              <a:rPr lang="en-NZ" i="1" dirty="0"/>
              <a:t> </a:t>
            </a:r>
            <a:endParaRPr lang="en-NZ" dirty="0"/>
          </a:p>
          <a:p>
            <a:endParaRPr lang="en-NZ" dirty="0"/>
          </a:p>
        </p:txBody>
      </p:sp>
      <p:pic>
        <p:nvPicPr>
          <p:cNvPr id="5124" name="Picture 4" descr="photo of Maori Carving Picture">
            <a:hlinkClick r:id="rId2"/>
          </p:cNvPr>
          <p:cNvPicPr>
            <a:picLocks noChangeAspect="1" noChangeArrowheads="1"/>
          </p:cNvPicPr>
          <p:nvPr/>
        </p:nvPicPr>
        <p:blipFill>
          <a:blip r:embed="rId3" cstate="print"/>
          <a:srcRect/>
          <a:stretch>
            <a:fillRect/>
          </a:stretch>
        </p:blipFill>
        <p:spPr bwMode="auto">
          <a:xfrm>
            <a:off x="7000892" y="3786190"/>
            <a:ext cx="1728793" cy="2571758"/>
          </a:xfrm>
          <a:prstGeom prst="rect">
            <a:avLst/>
          </a:prstGeom>
          <a:noFill/>
        </p:spPr>
      </p:pic>
      <p:pic>
        <p:nvPicPr>
          <p:cNvPr id="5126" name="Picture 6" descr="photo of Maori Carving Picture">
            <a:hlinkClick r:id="rId2"/>
          </p:cNvPr>
          <p:cNvPicPr>
            <a:picLocks noChangeAspect="1" noChangeArrowheads="1"/>
          </p:cNvPicPr>
          <p:nvPr/>
        </p:nvPicPr>
        <p:blipFill>
          <a:blip r:embed="rId3" cstate="print"/>
          <a:srcRect/>
          <a:stretch>
            <a:fillRect/>
          </a:stretch>
        </p:blipFill>
        <p:spPr bwMode="auto">
          <a:xfrm>
            <a:off x="357158" y="3786190"/>
            <a:ext cx="1714512" cy="2786072"/>
          </a:xfrm>
          <a:prstGeom prst="rect">
            <a:avLst/>
          </a:prstGeom>
          <a:noFill/>
        </p:spPr>
      </p:pic>
      <p:pic>
        <p:nvPicPr>
          <p:cNvPr id="5122" name="Picture 2" descr="http://www.maps-pacific.com/graphics/Pacific-Ocean-Map.gif"/>
          <p:cNvPicPr>
            <a:picLocks noChangeAspect="1" noChangeArrowheads="1"/>
          </p:cNvPicPr>
          <p:nvPr/>
        </p:nvPicPr>
        <p:blipFill>
          <a:blip r:embed="rId4"/>
          <a:srcRect/>
          <a:stretch>
            <a:fillRect/>
          </a:stretch>
        </p:blipFill>
        <p:spPr bwMode="auto">
          <a:xfrm>
            <a:off x="1928794" y="1785926"/>
            <a:ext cx="5214974" cy="375718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a:t>Adele Whyte thinks that Maori lived in China at least 15,000 years ago.  Maori then travelled through Taiwan and the Philippines to stay in Indonesia.  After this she thinks Maori lived in Melanesia 9,000 years ago and then in Fiji about 3,500 years ago.  About 1,700 years ago Maori went South West to Tahiti, then the Cook Island and then to New Zealand, where they stayed.  </a:t>
            </a:r>
          </a:p>
          <a:p>
            <a:endParaRPr lang="en-NZ" dirty="0"/>
          </a:p>
        </p:txBody>
      </p:sp>
      <p:sp>
        <p:nvSpPr>
          <p:cNvPr id="2" name="Title 1"/>
          <p:cNvSpPr>
            <a:spLocks noGrp="1"/>
          </p:cNvSpPr>
          <p:nvPr>
            <p:ph type="title"/>
          </p:nvPr>
        </p:nvSpPr>
        <p:spPr/>
        <p:txBody>
          <a:bodyPr/>
          <a:lstStyle/>
          <a:p>
            <a:r>
              <a:rPr lang="en-NZ" dirty="0" smtClean="0"/>
              <a:t>When did Maori come to NZ?</a:t>
            </a:r>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NZ" dirty="0" smtClean="0"/>
              <a:t>There </a:t>
            </a:r>
            <a:r>
              <a:rPr lang="en-NZ" dirty="0"/>
              <a:t>are lots of different ideas about why Maori came to New Zealand.  We do know they came in great fleets of canoes.</a:t>
            </a:r>
          </a:p>
          <a:p>
            <a:pPr lvl="0"/>
            <a:r>
              <a:rPr lang="en-NZ" dirty="0"/>
              <a:t>Some people think they came by accident or were blown off course when they were travelling.</a:t>
            </a:r>
          </a:p>
          <a:p>
            <a:pPr lvl="0"/>
            <a:r>
              <a:rPr lang="en-NZ" dirty="0"/>
              <a:t>Some people think the land they lived in was over-crowded so that had to move.</a:t>
            </a:r>
          </a:p>
          <a:p>
            <a:pPr lvl="0"/>
            <a:r>
              <a:rPr lang="en-NZ" dirty="0"/>
              <a:t>Some people think they might have fought with others so had to leave.</a:t>
            </a:r>
          </a:p>
          <a:p>
            <a:pPr lvl="0"/>
            <a:r>
              <a:rPr lang="en-NZ" dirty="0"/>
              <a:t>Some people think they liked exploring.</a:t>
            </a:r>
          </a:p>
          <a:p>
            <a:pPr lvl="0"/>
            <a:r>
              <a:rPr lang="en-NZ" dirty="0"/>
              <a:t>Some people think they may have needed more land for crops.</a:t>
            </a:r>
          </a:p>
          <a:p>
            <a:endParaRPr lang="en-NZ" dirty="0"/>
          </a:p>
        </p:txBody>
      </p:sp>
      <p:sp>
        <p:nvSpPr>
          <p:cNvPr id="2" name="Title 1"/>
          <p:cNvSpPr>
            <a:spLocks noGrp="1"/>
          </p:cNvSpPr>
          <p:nvPr>
            <p:ph type="title"/>
          </p:nvPr>
        </p:nvSpPr>
        <p:spPr/>
        <p:txBody>
          <a:bodyPr>
            <a:normAutofit/>
          </a:bodyPr>
          <a:lstStyle/>
          <a:p>
            <a:r>
              <a:rPr lang="en-NZ" b="1" dirty="0" smtClean="0"/>
              <a:t>Why did they come here?</a:t>
            </a:r>
            <a:endParaRPr lang="en-NZ" dirty="0"/>
          </a:p>
        </p:txBody>
      </p:sp>
      <p:pic>
        <p:nvPicPr>
          <p:cNvPr id="3074" name="Picture 2" descr="http://www.tattoos.co.nz/gallery/179_500.jpg"/>
          <p:cNvPicPr>
            <a:picLocks noChangeAspect="1" noChangeArrowheads="1"/>
          </p:cNvPicPr>
          <p:nvPr/>
        </p:nvPicPr>
        <p:blipFill>
          <a:blip r:embed="rId2" cstate="print"/>
          <a:srcRect/>
          <a:stretch>
            <a:fillRect/>
          </a:stretch>
        </p:blipFill>
        <p:spPr bwMode="auto">
          <a:xfrm>
            <a:off x="5857884" y="5572140"/>
            <a:ext cx="2867025" cy="107154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NZ" dirty="0" smtClean="0"/>
              <a:t>How </a:t>
            </a:r>
            <a:r>
              <a:rPr lang="en-NZ" dirty="0"/>
              <a:t>we say our vowels in Maori is the same as in Chinese Mandarin.</a:t>
            </a:r>
          </a:p>
          <a:p>
            <a:pPr lvl="0"/>
            <a:r>
              <a:rPr lang="en-NZ" dirty="0"/>
              <a:t>The Maori word “</a:t>
            </a:r>
            <a:r>
              <a:rPr lang="en-NZ" dirty="0" err="1"/>
              <a:t>hui</a:t>
            </a:r>
            <a:r>
              <a:rPr lang="en-NZ" dirty="0"/>
              <a:t>” means meeting or gathering and this is the same as “</a:t>
            </a:r>
            <a:r>
              <a:rPr lang="en-NZ" dirty="0" err="1"/>
              <a:t>hui</a:t>
            </a:r>
            <a:r>
              <a:rPr lang="en-NZ" dirty="0"/>
              <a:t>” in Chinese Mandarin.</a:t>
            </a:r>
          </a:p>
          <a:p>
            <a:pPr lvl="0"/>
            <a:r>
              <a:rPr lang="en-NZ" dirty="0"/>
              <a:t>There are clues that Maori may have even gone to South America because they brought the kumara to New Zealand and it comes from South America.</a:t>
            </a:r>
          </a:p>
          <a:p>
            <a:endParaRPr lang="en-NZ" dirty="0"/>
          </a:p>
        </p:txBody>
      </p:sp>
      <p:sp>
        <p:nvSpPr>
          <p:cNvPr id="2" name="Title 1"/>
          <p:cNvSpPr>
            <a:spLocks noGrp="1"/>
          </p:cNvSpPr>
          <p:nvPr>
            <p:ph type="title"/>
          </p:nvPr>
        </p:nvSpPr>
        <p:spPr/>
        <p:txBody>
          <a:bodyPr>
            <a:normAutofit fontScale="90000"/>
          </a:bodyPr>
          <a:lstStyle/>
          <a:p>
            <a:r>
              <a:rPr lang="en-NZ" b="1" dirty="0" smtClean="0"/>
              <a:t>Extra clues about how they travelled…</a:t>
            </a:r>
            <a:endParaRPr lang="en-NZ" dirty="0"/>
          </a:p>
        </p:txBody>
      </p:sp>
      <p:pic>
        <p:nvPicPr>
          <p:cNvPr id="2049" name="Picture 1" descr="Photo"/>
          <p:cNvPicPr>
            <a:picLocks noChangeAspect="1" noChangeArrowheads="1"/>
          </p:cNvPicPr>
          <p:nvPr/>
        </p:nvPicPr>
        <p:blipFill>
          <a:blip r:embed="rId2" cstate="print"/>
          <a:srcRect/>
          <a:stretch>
            <a:fillRect/>
          </a:stretch>
        </p:blipFill>
        <p:spPr bwMode="auto">
          <a:xfrm>
            <a:off x="4000496" y="4500570"/>
            <a:ext cx="4762500" cy="217169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42910" y="428604"/>
          <a:ext cx="6858048" cy="6309360"/>
        </p:xfrm>
        <a:graphic>
          <a:graphicData uri="http://schemas.openxmlformats.org/drawingml/2006/table">
            <a:tbl>
              <a:tblPr firstRow="1" bandRow="1">
                <a:tableStyleId>{5C22544A-7EE6-4342-B048-85BDC9FD1C3A}</a:tableStyleId>
              </a:tblPr>
              <a:tblGrid>
                <a:gridCol w="2297914"/>
                <a:gridCol w="2274118"/>
                <a:gridCol w="2286016"/>
              </a:tblGrid>
              <a:tr h="331307">
                <a:tc>
                  <a:txBody>
                    <a:bodyPr/>
                    <a:lstStyle/>
                    <a:p>
                      <a:r>
                        <a:rPr lang="en-NZ" dirty="0" smtClean="0"/>
                        <a:t>           P</a:t>
                      </a:r>
                      <a:endParaRPr lang="en-NZ" dirty="0"/>
                    </a:p>
                  </a:txBody>
                  <a:tcPr/>
                </a:tc>
                <a:tc>
                  <a:txBody>
                    <a:bodyPr/>
                    <a:lstStyle/>
                    <a:p>
                      <a:r>
                        <a:rPr lang="en-NZ" dirty="0" smtClean="0"/>
                        <a:t>             M</a:t>
                      </a:r>
                      <a:endParaRPr lang="en-NZ" dirty="0"/>
                    </a:p>
                  </a:txBody>
                  <a:tcPr/>
                </a:tc>
                <a:tc>
                  <a:txBody>
                    <a:bodyPr/>
                    <a:lstStyle/>
                    <a:p>
                      <a:r>
                        <a:rPr lang="en-NZ" dirty="0" smtClean="0"/>
                        <a:t>             I</a:t>
                      </a:r>
                      <a:endParaRPr lang="en-NZ" dirty="0"/>
                    </a:p>
                  </a:txBody>
                  <a:tcPr/>
                </a:tc>
              </a:tr>
              <a:tr h="5052427">
                <a:tc>
                  <a:txBody>
                    <a:bodyPr/>
                    <a:lstStyle/>
                    <a:p>
                      <a:r>
                        <a:rPr lang="en-NZ" dirty="0" smtClean="0"/>
                        <a:t>I</a:t>
                      </a:r>
                      <a:r>
                        <a:rPr lang="en-NZ" baseline="0" dirty="0" smtClean="0"/>
                        <a:t> HAD A LOT OF INFORMASTION AND IT MADE TI EASIA  </a:t>
                      </a:r>
                      <a:endParaRPr lang="en-NZ" dirty="0" smtClean="0"/>
                    </a:p>
                    <a:p>
                      <a:r>
                        <a:rPr lang="en-NZ" dirty="0" smtClean="0"/>
                        <a:t> </a:t>
                      </a:r>
                    </a:p>
                    <a:p>
                      <a:r>
                        <a:rPr lang="en-NZ" dirty="0" smtClean="0"/>
                        <a:t>ONE MAN OR LADY HAD GOOD REASONS.</a:t>
                      </a:r>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a:p>
                  </a:txBody>
                  <a:tcPr/>
                </a:tc>
                <a:tc>
                  <a:txBody>
                    <a:bodyPr/>
                    <a:lstStyle/>
                    <a:p>
                      <a:r>
                        <a:rPr lang="en-NZ" dirty="0" smtClean="0"/>
                        <a:t> THERE WAS HEAPS OF STUPT STUFF ON IT I ASKED</a:t>
                      </a:r>
                      <a:r>
                        <a:rPr lang="en-NZ" baseline="0" dirty="0" smtClean="0"/>
                        <a:t> WHY MOARI CAME TO NZ AND THEY GAVE ME STUFF ABOUT A LADY IN PRISON</a:t>
                      </a:r>
                      <a:endParaRPr lang="en-NZ" dirty="0"/>
                    </a:p>
                  </a:txBody>
                  <a:tcPr/>
                </a:tc>
                <a:tc>
                  <a:txBody>
                    <a:bodyPr/>
                    <a:lstStyle/>
                    <a:p>
                      <a:r>
                        <a:rPr lang="en-NZ" dirty="0" smtClean="0"/>
                        <a:t>THERE WERE HEAPS</a:t>
                      </a:r>
                      <a:r>
                        <a:rPr lang="en-NZ" baseline="0" dirty="0" smtClean="0"/>
                        <a:t> OF INTARESTING STUFF THAT PEOPLE SAID. TI WAS A GOOD ONE TO DO</a:t>
                      </a:r>
                      <a:endParaRPr lang="en-NZ" dirty="0"/>
                    </a:p>
                  </a:txBody>
                  <a:tcPr/>
                </a:tc>
              </a:tr>
              <a:tr h="331307">
                <a:tc>
                  <a:txBody>
                    <a:bodyPr/>
                    <a:lstStyle/>
                    <a:p>
                      <a:endParaRPr lang="en-NZ" dirty="0"/>
                    </a:p>
                  </a:txBody>
                  <a:tcPr/>
                </a:tc>
                <a:tc>
                  <a:txBody>
                    <a:bodyPr/>
                    <a:lstStyle/>
                    <a:p>
                      <a:endParaRPr lang="en-NZ" dirty="0"/>
                    </a:p>
                  </a:txBody>
                  <a:tcPr/>
                </a:tc>
                <a:tc>
                  <a:txBody>
                    <a:bodyPr/>
                    <a:lstStyle/>
                    <a:p>
                      <a:endParaRPr lang="en-NZ" dirty="0"/>
                    </a:p>
                  </a:txBody>
                  <a:tcPr/>
                </a:tc>
              </a:tr>
            </a:tbl>
          </a:graphicData>
        </a:graphic>
      </p:graphicFrame>
      <p:sp>
        <p:nvSpPr>
          <p:cNvPr id="2" name="Title 1"/>
          <p:cNvSpPr>
            <a:spLocks noGrp="1"/>
          </p:cNvSpPr>
          <p:nvPr>
            <p:ph type="title"/>
          </p:nvPr>
        </p:nvSpPr>
        <p:spPr>
          <a:xfrm>
            <a:off x="457200" y="152400"/>
            <a:ext cx="7615262" cy="347642"/>
          </a:xfrm>
        </p:spPr>
        <p:txBody>
          <a:bodyPr>
            <a:normAutofit fontScale="90000"/>
          </a:bodyPr>
          <a:lstStyle/>
          <a:p>
            <a:r>
              <a:rPr lang="en-NZ" b="1" dirty="0" smtClean="0"/>
              <a:t>Evaluation</a:t>
            </a:r>
            <a:endParaRPr lang="en-NZ"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83</TotalTime>
  <Words>459</Words>
  <Application>Microsoft Office PowerPoint</Application>
  <PresentationFormat>On-screen Show (4:3)</PresentationFormat>
  <Paragraphs>40</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Where did Maori come from?</vt:lpstr>
      <vt:lpstr>Problem Statement:</vt:lpstr>
      <vt:lpstr>Theories of where Maori came from:</vt:lpstr>
      <vt:lpstr>Slide 4</vt:lpstr>
      <vt:lpstr>Slide 5</vt:lpstr>
      <vt:lpstr>When did Maori come to NZ?</vt:lpstr>
      <vt:lpstr>Why did they come here?</vt:lpstr>
      <vt:lpstr>Extra clues about how they travelled…</vt:lpstr>
      <vt:lpstr>Evaluation</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did Maori come from?</dc:title>
  <dc:creator>Ministry of Education</dc:creator>
  <cp:lastModifiedBy>Ministry of Education</cp:lastModifiedBy>
  <cp:revision>10</cp:revision>
  <dcterms:created xsi:type="dcterms:W3CDTF">2009-11-25T01:17:52Z</dcterms:created>
  <dcterms:modified xsi:type="dcterms:W3CDTF">2009-11-25T22:51:55Z</dcterms:modified>
</cp:coreProperties>
</file>